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4" r:id="rId2"/>
    <p:sldId id="275" r:id="rId3"/>
    <p:sldId id="256" r:id="rId4"/>
    <p:sldId id="257" r:id="rId5"/>
    <p:sldId id="265" r:id="rId6"/>
    <p:sldId id="262" r:id="rId7"/>
    <p:sldId id="264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60"/>
  </p:normalViewPr>
  <p:slideViewPr>
    <p:cSldViewPr>
      <p:cViewPr varScale="1">
        <p:scale>
          <a:sx n="110" d="100"/>
          <a:sy n="110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71471-AE92-4918-BF6F-6D6005A2EAB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F9605-981C-4AED-81C5-0CCF2044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9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F9605-981C-4AED-81C5-0CCF20448B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06002-73E0-418A-BDF3-615C179778A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FBDCD-5B4E-4485-86F2-797DAC22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463" y="838200"/>
            <a:ext cx="8305800" cy="4038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all 20 boxes, how many different rectangles can be made from: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3279377" cy="2426008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16200000">
            <a:off x="3668383" y="4153408"/>
            <a:ext cx="497910" cy="326267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19619" y="6033701"/>
            <a:ext cx="41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8" name="Left Brace 7"/>
          <p:cNvSpPr/>
          <p:nvPr/>
        </p:nvSpPr>
        <p:spPr>
          <a:xfrm rot="10800000">
            <a:off x="5774497" y="3033247"/>
            <a:ext cx="497910" cy="230311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830861"/>
            <a:ext cx="41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5388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Calculations (continued)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solve for the radius of the base of the cylinder, we must look at its circumference</a:t>
                </a:r>
              </a:p>
              <a:p>
                <a:r>
                  <a:rPr lang="en-US" dirty="0" smtClean="0"/>
                  <a:t>The circumference of the base is equal to the width of the rectangle!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𝐶𝑖𝑟𝑐𝑢𝑚𝑓𝑒𝑟𝑒𝑛𝑐𝑒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, where…</a:t>
                </a:r>
              </a:p>
              <a:p>
                <a:pPr lvl="1"/>
                <a:r>
                  <a:rPr lang="en-US" dirty="0" smtClean="0"/>
                  <a:t>r = radius of the base of the cylinder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70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Looking at our 20 x 1 cylinder, where 20 is the height of the rectangle and 1 is the </a:t>
            </a:r>
            <a:r>
              <a:rPr lang="en-US" dirty="0" smtClean="0">
                <a:solidFill>
                  <a:schemeClr val="tx1"/>
                </a:solidFill>
              </a:rPr>
              <a:t>width…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2743200"/>
                <a:ext cx="4038600" cy="39165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𝐶𝑖𝑟𝑐𝑢𝑚𝑓𝑒𝑟𝑒𝑛𝑐𝑒</m:t>
                    </m:r>
                    <m:r>
                      <a:rPr lang="en-US" i="1" smtClean="0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r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0.16 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2743200"/>
                <a:ext cx="4038600" cy="391652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743200"/>
                <a:ext cx="4038600" cy="39165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𝑉𝑜𝑙𝑢𝑚𝑒</m:t>
                    </m:r>
                    <m:r>
                      <a:rPr lang="en-US" i="1" smtClean="0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0.16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=1.61 </m:t>
                    </m:r>
                    <m:r>
                      <a:rPr lang="en-US" b="0" i="1" smtClean="0">
                        <a:latin typeface="Cambria Math"/>
                      </a:rPr>
                      <m:t>𝑢𝑛𝑖𝑡𝑠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2743200"/>
                <a:ext cx="4038600" cy="391652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4"/>
          <p:cNvSpPr txBox="1">
            <a:spLocks/>
          </p:cNvSpPr>
          <p:nvPr/>
        </p:nvSpPr>
        <p:spPr>
          <a:xfrm>
            <a:off x="304800" y="5257800"/>
            <a:ext cx="8458200" cy="97913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Look at the rest of the cylinders and try to calculate their volumes! Fill in the table on your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we correct?!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961333"/>
                  </p:ext>
                </p:extLst>
              </p:nvPr>
            </p:nvGraphicFramePr>
            <p:xfrm>
              <a:off x="838200" y="2438400"/>
              <a:ext cx="7467600" cy="3269588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1044127"/>
                    <a:gridCol w="1058745"/>
                    <a:gridCol w="1176732"/>
                    <a:gridCol w="1728031"/>
                    <a:gridCol w="979392"/>
                    <a:gridCol w="1480573"/>
                  </a:tblGrid>
                  <a:tr h="685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# of Boxes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Height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Width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Circumference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Radius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Volume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3.18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31.77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1.59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15.88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085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0.80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8.04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0.64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6.43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085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0.32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3.22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5899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0.16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1.61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961333"/>
                  </p:ext>
                </p:extLst>
              </p:nvPr>
            </p:nvGraphicFramePr>
            <p:xfrm>
              <a:off x="838200" y="2438400"/>
              <a:ext cx="7467600" cy="3269588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1044127"/>
                    <a:gridCol w="1058745"/>
                    <a:gridCol w="1176732"/>
                    <a:gridCol w="1728031"/>
                    <a:gridCol w="979392"/>
                    <a:gridCol w="1480573"/>
                  </a:tblGrid>
                  <a:tr h="685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# of Boxes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8851" t="-5357" r="-505747" b="-379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79275" t="-5357" r="-355959" b="-379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90459" t="-5357" r="-142756" b="-379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10559" t="-5357" r="-150932" b="-379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4527" t="-5357" b="-379464"/>
                          </a:stretch>
                        </a:blipFill>
                      </a:tcPr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3.18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31.77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1.59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15.88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085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0.80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8.04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436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0.64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6.43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085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0.32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3.22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5899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0.16</a:t>
                          </a:r>
                          <a:endParaRPr lang="en-US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1.61</a:t>
                          </a:r>
                          <a:endParaRPr lang="en-US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090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2486"/>
              </p:ext>
            </p:extLst>
          </p:nvPr>
        </p:nvGraphicFramePr>
        <p:xfrm>
          <a:off x="1333500" y="1295400"/>
          <a:ext cx="6477000" cy="44145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38500"/>
                <a:gridCol w="3238500"/>
              </a:tblGrid>
              <a:tr h="551815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Height</a:t>
                      </a:r>
                      <a:endParaRPr lang="en-US" sz="28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Width</a:t>
                      </a:r>
                      <a:endParaRPr lang="en-US" sz="28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18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1227" y="189351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227" y="23666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1227" y="2971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227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1227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227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227" y="518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4916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of a Cylinder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Kelleher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1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Students will discover the relationship between the dimensions of a rectangle and the volume of its cylinder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Given 20 boxes, students will create cylinders and find their volumes with 100% accuracy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Paper</a:t>
            </a:r>
            <a:endParaRPr lang="en-US" dirty="0"/>
          </a:p>
          <a:p>
            <a:pPr lvl="1"/>
            <a:r>
              <a:rPr lang="en-US" dirty="0"/>
              <a:t>Scissors</a:t>
            </a:r>
          </a:p>
          <a:p>
            <a:pPr lvl="1"/>
            <a:r>
              <a:rPr lang="en-US" dirty="0"/>
              <a:t>Tape</a:t>
            </a:r>
          </a:p>
          <a:p>
            <a:pPr lvl="1"/>
            <a:r>
              <a:rPr lang="en-US" dirty="0"/>
              <a:t>Plate</a:t>
            </a:r>
          </a:p>
          <a:p>
            <a:pPr lvl="1"/>
            <a:r>
              <a:rPr lang="en-US" dirty="0"/>
              <a:t>M&amp;M’s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8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rgbClr val="0070C0"/>
                  </a:solidFill>
                </a:ln>
                <a:solidFill>
                  <a:schemeClr val="accent3"/>
                </a:solidFill>
              </a:rPr>
              <a:t>Given that we constructed these cylinders out of the </a:t>
            </a:r>
            <a:r>
              <a:rPr lang="en-US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exact same</a:t>
            </a:r>
            <a:r>
              <a:rPr lang="en-US" b="1" dirty="0" smtClean="0">
                <a:ln>
                  <a:solidFill>
                    <a:srgbClr val="0070C0"/>
                  </a:solidFill>
                </a:ln>
                <a:solidFill>
                  <a:schemeClr val="accent3"/>
                </a:solidFill>
              </a:rPr>
              <a:t> materials, do you think they will all hold the same number of M&amp;M’s?</a:t>
            </a:r>
            <a:endParaRPr lang="en-US" b="1" dirty="0">
              <a:ln>
                <a:solidFill>
                  <a:srgbClr val="0070C0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Predict…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Which cylinder do you think has the </a:t>
            </a:r>
            <a:r>
              <a:rPr lang="en-US" sz="4000" dirty="0" smtClean="0">
                <a:ln w="19050">
                  <a:solidFill>
                    <a:srgbClr val="0070C0"/>
                  </a:solidFill>
                </a:ln>
                <a:solidFill>
                  <a:schemeClr val="accent3"/>
                </a:solidFill>
                <a:latin typeface="Showcard Gothic" panose="04020904020102020604" pitchFamily="82" charset="0"/>
              </a:rPr>
              <a:t>GREATEST</a:t>
            </a:r>
            <a:r>
              <a:rPr lang="en-US" sz="4000" dirty="0" smtClean="0"/>
              <a:t> volume? Why?</a:t>
            </a:r>
          </a:p>
          <a:p>
            <a:pPr algn="ctr"/>
            <a:r>
              <a:rPr lang="en-US" sz="4000" dirty="0" smtClean="0"/>
              <a:t>Which cylinder do you think has the </a:t>
            </a:r>
            <a:r>
              <a:rPr lang="en-US" sz="4000" dirty="0" smtClean="0">
                <a:ln w="19050">
                  <a:solidFill>
                    <a:schemeClr val="accent3"/>
                  </a:solidFill>
                </a:ln>
                <a:solidFill>
                  <a:schemeClr val="accent1"/>
                </a:solidFill>
                <a:latin typeface="Showcard Gothic" panose="04020904020102020604" pitchFamily="82" charset="0"/>
              </a:rPr>
              <a:t>LEAST</a:t>
            </a:r>
            <a:r>
              <a:rPr lang="en-US" sz="4000" dirty="0" smtClean="0"/>
              <a:t> volume?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627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Pick any two cylinders and stand them up on your plate, one inside the other</a:t>
            </a:r>
          </a:p>
          <a:p>
            <a:r>
              <a:rPr lang="en-US" dirty="0" smtClean="0"/>
              <a:t>Completely fill the inner cylinder with M&amp;M’s</a:t>
            </a:r>
          </a:p>
          <a:p>
            <a:r>
              <a:rPr lang="en-US" dirty="0" smtClean="0"/>
              <a:t>Now, lift the inner cylinder and let the M&amp;M’s fill the outer cylinder</a:t>
            </a:r>
          </a:p>
          <a:p>
            <a:pPr lvl="1"/>
            <a:r>
              <a:rPr lang="en-US" dirty="0" smtClean="0"/>
              <a:t>If all the M&amp;M’s do NOT fit in the outer cylinder (it over-flows), then its volume is less than the inner cylinder</a:t>
            </a:r>
          </a:p>
          <a:p>
            <a:pPr lvl="1"/>
            <a:r>
              <a:rPr lang="en-US" dirty="0" smtClean="0"/>
              <a:t>If all the M&amp;M’s do fit in the outer cylinder and there is still room for more, then its volume is greater than the inner cylinder</a:t>
            </a:r>
          </a:p>
          <a:p>
            <a:pPr lvl="1"/>
            <a:r>
              <a:rPr lang="en-US" dirty="0" smtClean="0"/>
              <a:t>If all the M&amp;M’s fit exactly in to the outer cylinder with no extra space, then the two cylinders have the same volume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01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 you see any connection between the sizes of the cylinders and the amounts they hold?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3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Calculations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953000"/>
              </a:xfrm>
            </p:spPr>
            <p:txBody>
              <a:bodyPr/>
              <a:lstStyle/>
              <a:p>
                <a:r>
                  <a:rPr lang="en-US" dirty="0" smtClean="0"/>
                  <a:t>Now, we want to use mathematical equations to confirm our results!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𝑉𝑜𝑙𝑢𝑚𝑒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, where…</a:t>
                </a:r>
              </a:p>
              <a:p>
                <a:pPr lvl="1"/>
                <a:r>
                  <a:rPr lang="en-US" dirty="0" smtClean="0"/>
                  <a:t>r = radius of the base</a:t>
                </a:r>
              </a:p>
              <a:p>
                <a:pPr lvl="1"/>
                <a:r>
                  <a:rPr lang="en-US" dirty="0" smtClean="0"/>
                  <a:t>h = height of the cylinder</a:t>
                </a:r>
              </a:p>
              <a:p>
                <a:r>
                  <a:rPr lang="en-US" dirty="0" smtClean="0"/>
                  <a:t>We can see the height of each cylinder by looking at the height of the rectangle we used to construct it</a:t>
                </a:r>
              </a:p>
              <a:p>
                <a:r>
                  <a:rPr lang="en-US" dirty="0" smtClean="0"/>
                  <a:t>How can we solve for the radius??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953000"/>
              </a:xfrm>
              <a:blipFill rotWithShape="1">
                <a:blip r:embed="rId2"/>
                <a:stretch>
                  <a:fillRect l="-889" t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97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1307</TotalTime>
  <Words>444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Showcard Gothic</vt:lpstr>
      <vt:lpstr>Times New Roman</vt:lpstr>
      <vt:lpstr>Wingdings 2</vt:lpstr>
      <vt:lpstr>Flow</vt:lpstr>
      <vt:lpstr>Using all 20 boxes, how many different rectangles can be made from:    </vt:lpstr>
      <vt:lpstr>PowerPoint Presentation</vt:lpstr>
      <vt:lpstr>Volume of a Cylinder</vt:lpstr>
      <vt:lpstr>PowerPoint Presentation</vt:lpstr>
      <vt:lpstr>Given that we constructed these cylinders out of the exact same materials, do you think they will all hold the same number of M&amp;M’s?</vt:lpstr>
      <vt:lpstr> Predict…</vt:lpstr>
      <vt:lpstr>Procedure</vt:lpstr>
      <vt:lpstr>Do you see any connection between the sizes of the cylinders and the amounts they hold?</vt:lpstr>
      <vt:lpstr>Calculations</vt:lpstr>
      <vt:lpstr>Calculations (continued)</vt:lpstr>
      <vt:lpstr>Looking at our 20 x 1 cylinder, where 20 is the height of the rectangle and 1 is the width…  </vt:lpstr>
      <vt:lpstr>Were we correct?!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a Cylinder</dc:title>
  <dc:creator>Sarah Roisin</dc:creator>
  <cp:lastModifiedBy>Sarah Kelleher</cp:lastModifiedBy>
  <cp:revision>23</cp:revision>
  <dcterms:created xsi:type="dcterms:W3CDTF">2015-04-27T16:23:42Z</dcterms:created>
  <dcterms:modified xsi:type="dcterms:W3CDTF">2015-05-05T14:00:55Z</dcterms:modified>
</cp:coreProperties>
</file>